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5"/>
  </p:notesMasterIdLst>
  <p:sldIdLst>
    <p:sldId id="256" r:id="rId5"/>
    <p:sldId id="261" r:id="rId6"/>
    <p:sldId id="259" r:id="rId7"/>
    <p:sldId id="262" r:id="rId8"/>
    <p:sldId id="309" r:id="rId9"/>
    <p:sldId id="310" r:id="rId10"/>
    <p:sldId id="331" r:id="rId11"/>
    <p:sldId id="332" r:id="rId12"/>
    <p:sldId id="333" r:id="rId13"/>
    <p:sldId id="266" r:id="rId14"/>
    <p:sldId id="275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282" r:id="rId27"/>
    <p:sldId id="322" r:id="rId28"/>
    <p:sldId id="295" r:id="rId29"/>
    <p:sldId id="297" r:id="rId30"/>
    <p:sldId id="324" r:id="rId31"/>
    <p:sldId id="296" r:id="rId32"/>
    <p:sldId id="298" r:id="rId33"/>
    <p:sldId id="326" r:id="rId34"/>
    <p:sldId id="327" r:id="rId35"/>
    <p:sldId id="299" r:id="rId36"/>
    <p:sldId id="329" r:id="rId37"/>
    <p:sldId id="303" r:id="rId38"/>
    <p:sldId id="305" r:id="rId39"/>
    <p:sldId id="300" r:id="rId40"/>
    <p:sldId id="330" r:id="rId41"/>
    <p:sldId id="306" r:id="rId42"/>
    <p:sldId id="308" r:id="rId43"/>
    <p:sldId id="30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52E"/>
    <a:srgbClr val="00933C"/>
    <a:srgbClr val="000000"/>
    <a:srgbClr val="0039A6"/>
    <a:srgbClr val="8081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E3C21-C3CB-4B8D-9033-56C1B3CE75FA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2C3C-A191-48C2-A7E8-9C96AF841A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9517-8E69-4FF1-9294-E1E54A394BAE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EFFE-95A2-43FF-99D5-6E7D22FB0B88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F6ED-3CC4-4AFC-845E-EA395F55A80F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98A29-D8FB-46E0-94ED-76B45654629F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F942-E3E4-447D-BFAE-5B5B25F76F4C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4C4CE-C594-4506-B364-99EFEEFBB023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8E48-174D-4FEB-9E49-805E25B6E4DE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E718-7869-4C6F-963F-37646651C408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C8F81-CFCC-4380-95A1-3EA40326D83F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D059-B916-4F7C-A4ED-4054F320AB5E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09DA-8BB6-47A9-8041-F86B534ABC44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D52A-4DB9-477E-8FA6-EFA1723225C0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5BC2-041D-4BFD-90E5-0281AA95C4F8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9882C83-E2E7-4E14-8989-44350B9DDE3D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6F7BD38-A805-4B2C-9BDF-D56E94387879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7E44-4828-47E6-A083-C1E38998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2281574"/>
            <a:ext cx="3994015" cy="2294852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 b="1" dirty="0">
                <a:latin typeface="Helvetica" panose="020B0604020202020204" pitchFamily="34" charset="0"/>
                <a:cs typeface="Helvetica" panose="020B0604020202020204" pitchFamily="34" charset="0"/>
              </a:rPr>
              <a:t>Phase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617FD-A3DD-4B1B-A618-8B7F44A2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6552" y="960901"/>
            <a:ext cx="6531475" cy="1597730"/>
          </a:xfrm>
          <a:effectLst/>
        </p:spPr>
        <p:txBody>
          <a:bodyPr anchor="ctr">
            <a:normAutofit/>
          </a:bodyPr>
          <a:lstStyle/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Autonomous Subway Inspection Vehicle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4B3269-6D86-4CBB-8659-36E6FA04A508}"/>
              </a:ext>
            </a:extLst>
          </p:cNvPr>
          <p:cNvSpPr/>
          <p:nvPr/>
        </p:nvSpPr>
        <p:spPr>
          <a:xfrm>
            <a:off x="3285309" y="3063239"/>
            <a:ext cx="731520" cy="731520"/>
          </a:xfrm>
          <a:prstGeom prst="ellipse">
            <a:avLst/>
          </a:prstGeom>
          <a:solidFill>
            <a:srgbClr val="00933C"/>
          </a:solidFill>
          <a:ln>
            <a:solidFill>
              <a:srgbClr val="009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6</a:t>
            </a:r>
            <a:endParaRPr lang="en-US" sz="36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CFD8FF-7E2F-469F-8537-3B22CACD032C}"/>
              </a:ext>
            </a:extLst>
          </p:cNvPr>
          <p:cNvCxnSpPr>
            <a:cxnSpLocks/>
          </p:cNvCxnSpPr>
          <p:nvPr/>
        </p:nvCxnSpPr>
        <p:spPr>
          <a:xfrm>
            <a:off x="3959679" y="746224"/>
            <a:ext cx="83841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657482-AB1A-49EE-9099-62BF476C7D6E}"/>
              </a:ext>
            </a:extLst>
          </p:cNvPr>
          <p:cNvSpPr txBox="1"/>
          <p:nvPr/>
        </p:nvSpPr>
        <p:spPr>
          <a:xfrm>
            <a:off x="5640442" y="3198166"/>
            <a:ext cx="242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Senior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D412C-CD87-4BCF-8083-86E148FF178C}"/>
              </a:ext>
            </a:extLst>
          </p:cNvPr>
          <p:cNvSpPr txBox="1"/>
          <p:nvPr/>
        </p:nvSpPr>
        <p:spPr>
          <a:xfrm>
            <a:off x="5640442" y="3794759"/>
            <a:ext cx="6322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Omar Aziz, Noah Bolzoni, Brandon Castro, </a:t>
            </a:r>
          </a:p>
          <a:p>
            <a:r>
              <a:rPr lang="en-US" sz="2000" b="1" dirty="0"/>
              <a:t>Anthony Lucero, Sean Maggio, Marcin Wisniowski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4AA93-C4FC-43F1-B081-89DE02A6CFF0}"/>
              </a:ext>
            </a:extLst>
          </p:cNvPr>
          <p:cNvSpPr txBox="1"/>
          <p:nvPr/>
        </p:nvSpPr>
        <p:spPr>
          <a:xfrm>
            <a:off x="5640442" y="4652961"/>
            <a:ext cx="487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Advised By Professor Connington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49DB3-4D7F-4155-A318-C071A5AF267C}"/>
              </a:ext>
            </a:extLst>
          </p:cNvPr>
          <p:cNvSpPr txBox="1"/>
          <p:nvPr/>
        </p:nvSpPr>
        <p:spPr>
          <a:xfrm>
            <a:off x="5640442" y="5203387"/>
            <a:ext cx="487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May 7</a:t>
            </a:r>
            <a:r>
              <a:rPr lang="en-US" sz="2000" b="1" baseline="30000" dirty="0"/>
              <a:t>th</a:t>
            </a:r>
            <a:r>
              <a:rPr lang="en-US" sz="2000" b="1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405477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Technical Analysis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F8BBB5-4D0F-4338-92D7-9D767EC7BDBF}"/>
              </a:ext>
            </a:extLst>
          </p:cNvPr>
          <p:cNvSpPr/>
          <p:nvPr/>
        </p:nvSpPr>
        <p:spPr>
          <a:xfrm>
            <a:off x="835890" y="2638422"/>
            <a:ext cx="1600200" cy="16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2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78813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Proof for Rotation on Z-Axis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1880526"/>
            <a:ext cx="64475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The vehicle will tend to twist at an angle with respect to the centerline of the tracks when navigating curves.</a:t>
            </a:r>
          </a:p>
          <a:p>
            <a:pPr fontAlgn="base"/>
            <a:endParaRPr lang="en-US" sz="2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Two additional proximity sensors will measure from the body of the vehicle to one rail. (illustrated as “a1” and “a2”)</a:t>
            </a:r>
          </a:p>
          <a:p>
            <a:pPr fontAlgn="base"/>
            <a:endParaRPr lang="en-US" sz="2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The difference in measurement between the two sensors can be used to determine the angle of twist.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11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9A967-ED29-4CC2-8AF9-C2E5603AE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3708" y="1965325"/>
            <a:ext cx="44577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Proof for Rotation on Z-Axis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1880526"/>
            <a:ext cx="6447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The measured value of gage is corrected to match the actual gage value by multiplying it by the cosine of the angle of twist.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12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6E270-1140-4BC3-AD11-33D38D7D0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6570" y="1702726"/>
            <a:ext cx="4214813" cy="3731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DBB98-48A0-49CB-8E31-BE3EAF72C8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839" t="7936" r="3750" b="3439"/>
          <a:stretch/>
        </p:blipFill>
        <p:spPr>
          <a:xfrm>
            <a:off x="1119613" y="4074437"/>
            <a:ext cx="6259087" cy="21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Proof for Rotation on X-Axis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2387316"/>
            <a:ext cx="64475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The vehicle also twists at an angle with respect to the of the plane formed by the tops of the two rails.</a:t>
            </a:r>
          </a:p>
          <a:p>
            <a:pPr fontAlgn="base"/>
            <a:endParaRPr lang="en-US" sz="2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An attempt to correct for resulting measurement error uses the circumferences of the wheels in contact with each rail.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13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86140-4FE5-4B1B-A726-32530C2AF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2" t="5312" r="15695" b="8423"/>
          <a:stretch/>
        </p:blipFill>
        <p:spPr>
          <a:xfrm>
            <a:off x="7867182" y="1965866"/>
            <a:ext cx="3205711" cy="40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59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Proof for Rotation on X-Axis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1880526"/>
            <a:ext cx="64475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This method would also require measurement of track curvature.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14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73791-B1BB-4004-917F-0945D0FA5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1050" y="2806052"/>
            <a:ext cx="2978582" cy="2962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44060-CED3-49CF-8553-106B1E8E3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3727" y="3006624"/>
            <a:ext cx="48672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3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Proof for Rotation on X-Axis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1956790"/>
            <a:ext cx="64475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Given the geometry of each wheel, tilt would be a function of curvature and instantaneous circumference of the wheels.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The problem with this is there are three unknowns, and only two equations.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The solution is to fix an unknown at its worst case and see whether the error is significant or negligible.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15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167D9-7BFD-462C-B89C-62C9E547E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5624" y="1758607"/>
            <a:ext cx="2221997" cy="1997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5A3D9-1841-4E3C-9838-3EDE25391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5" t="12209" r="6615" b="11663"/>
          <a:stretch/>
        </p:blipFill>
        <p:spPr>
          <a:xfrm>
            <a:off x="7344698" y="3756537"/>
            <a:ext cx="4320721" cy="23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2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Analysis of Tilt Severity</a:t>
            </a:r>
            <a:endParaRPr lang="en-US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1956790"/>
            <a:ext cx="6447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Simulating contact between wheel flange and rail indicated that the max tilt values in the z-axis and x-axis were </a:t>
            </a:r>
            <a:r>
              <a:rPr lang="en-US" sz="2400" b="1" dirty="0">
                <a:solidFill>
                  <a:srgbClr val="00933C"/>
                </a:solidFill>
              </a:rPr>
              <a:t>1 degree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00933C"/>
                </a:solidFill>
              </a:rPr>
              <a:t>0.13 degrees</a:t>
            </a:r>
            <a:r>
              <a:rPr lang="en-US" sz="2400" b="1" dirty="0"/>
              <a:t>,</a:t>
            </a:r>
            <a:r>
              <a:rPr lang="en-US" sz="2400" b="1" dirty="0">
                <a:solidFill>
                  <a:srgbClr val="00933C"/>
                </a:solidFill>
              </a:rPr>
              <a:t> </a:t>
            </a:r>
            <a:r>
              <a:rPr lang="en-US" sz="2400" b="1" dirty="0"/>
              <a:t>respectively.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This results in a </a:t>
            </a:r>
            <a:r>
              <a:rPr lang="en-US" sz="2400" b="1" dirty="0">
                <a:solidFill>
                  <a:srgbClr val="00933C"/>
                </a:solidFill>
              </a:rPr>
              <a:t>negligible</a:t>
            </a:r>
            <a:r>
              <a:rPr lang="en-US" sz="2400" b="1" dirty="0"/>
              <a:t> variance between the measured gage value and the actual.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16</a:t>
            </a:r>
            <a:endParaRPr lang="en-US" sz="2000" b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49B6D7E-0264-4989-AFA6-590F6160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23" y="4634446"/>
            <a:ext cx="7215339" cy="210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A205EE6-D540-409A-A695-B489277F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22" y="935617"/>
            <a:ext cx="4377000" cy="439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23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Electronics</a:t>
            </a:r>
            <a:endParaRPr lang="en-US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1956790"/>
            <a:ext cx="6447559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Overall Goals:</a:t>
            </a:r>
          </a:p>
          <a:p>
            <a:pPr fontAlgn="base"/>
            <a:endParaRPr lang="en-US" sz="3200" b="1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“Animate” the chassis</a:t>
            </a:r>
          </a:p>
          <a:p>
            <a:pPr lvl="1" fontAlgn="base"/>
            <a:endParaRPr lang="en-US" sz="2800" b="1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Learn more about electronics and system architecture</a:t>
            </a:r>
          </a:p>
          <a:p>
            <a:pPr lvl="1" fontAlgn="base"/>
            <a:endParaRPr lang="en-US" sz="2800" b="1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Measure and record at least gauge (track width)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17</a:t>
            </a:r>
            <a:endParaRPr lang="en-US" sz="2000" b="1" dirty="0"/>
          </a:p>
        </p:txBody>
      </p:sp>
      <p:pic>
        <p:nvPicPr>
          <p:cNvPr id="8" name="Picture 7" descr="A picture containing toy, table&#10;&#10;Description automatically generated">
            <a:extLst>
              <a:ext uri="{FF2B5EF4-FFF2-40B4-BE49-F238E27FC236}">
                <a16:creationId xmlns:a16="http://schemas.microsoft.com/office/drawing/2014/main" id="{908854AF-7197-4B6B-8EF9-AA8D80CE8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5" t="22861" r="38186" b="35350"/>
          <a:stretch/>
        </p:blipFill>
        <p:spPr>
          <a:xfrm>
            <a:off x="7103223" y="1880527"/>
            <a:ext cx="4655475" cy="35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7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Electronic Design</a:t>
            </a:r>
            <a:endParaRPr lang="en-US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2172100"/>
            <a:ext cx="644755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Accomplished:</a:t>
            </a:r>
          </a:p>
          <a:p>
            <a:pPr fontAlgn="base"/>
            <a:endParaRPr lang="en-US" sz="3200" b="1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Individualized “guides” including circuits and basic code for each component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Overall system architecture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18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92CFF8-ABE5-4CD1-90DE-EAF66599BDF6}"/>
              </a:ext>
            </a:extLst>
          </p:cNvPr>
          <p:cNvSpPr/>
          <p:nvPr/>
        </p:nvSpPr>
        <p:spPr>
          <a:xfrm>
            <a:off x="8960511" y="5080588"/>
            <a:ext cx="1924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collection of “baseline” codes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8E02A-855C-4B51-B666-DD695F42D9A6}"/>
              </a:ext>
            </a:extLst>
          </p:cNvPr>
          <p:cNvSpPr/>
          <p:nvPr/>
        </p:nvSpPr>
        <p:spPr>
          <a:xfrm>
            <a:off x="7879130" y="3951908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of individual component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4D03B-8956-485D-8466-7BC27E4B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5113" y="990083"/>
            <a:ext cx="4371975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F1DA5-4AEE-4A1C-A392-7CC4538B9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0321" y="4414669"/>
            <a:ext cx="16573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5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Overall Architecture</a:t>
            </a:r>
            <a:endParaRPr lang="en-US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19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E1CBB-CABD-4377-B5EB-FB474CE1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60" y="2240280"/>
            <a:ext cx="4532693" cy="3871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F2C3D-A9D1-462E-B8FA-1BEDBA54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2240280"/>
            <a:ext cx="4560621" cy="38714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811CDA-D2DF-4813-AFE8-F728EEAE2E9C}"/>
              </a:ext>
            </a:extLst>
          </p:cNvPr>
          <p:cNvSpPr/>
          <p:nvPr/>
        </p:nvSpPr>
        <p:spPr>
          <a:xfrm>
            <a:off x="2026779" y="1870948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Measurement Circuit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1A16D5-6F56-42B2-9BD4-5675BD71882E}"/>
              </a:ext>
            </a:extLst>
          </p:cNvPr>
          <p:cNvSpPr/>
          <p:nvPr/>
        </p:nvSpPr>
        <p:spPr>
          <a:xfrm>
            <a:off x="7857807" y="1869161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Control Circuit</a:t>
            </a:r>
          </a:p>
        </p:txBody>
      </p:sp>
    </p:spTree>
    <p:extLst>
      <p:ext uri="{BB962C8B-B14F-4D97-AF65-F5344CB8AC3E}">
        <p14:creationId xmlns:p14="http://schemas.microsoft.com/office/powerpoint/2010/main" val="102413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C0B483-0D1C-46F7-A4C7-01F195E56042}"/>
              </a:ext>
            </a:extLst>
          </p:cNvPr>
          <p:cNvSpPr/>
          <p:nvPr/>
        </p:nvSpPr>
        <p:spPr>
          <a:xfrm rot="7874328">
            <a:off x="6580679" y="3106309"/>
            <a:ext cx="2316859" cy="54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Outline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62A4A8-6327-44A4-9D15-BC7EA4044629}"/>
              </a:ext>
            </a:extLst>
          </p:cNvPr>
          <p:cNvSpPr/>
          <p:nvPr/>
        </p:nvSpPr>
        <p:spPr>
          <a:xfrm rot="2495865">
            <a:off x="-770916" y="3048981"/>
            <a:ext cx="2835564" cy="54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5823B9-1FBA-4AE6-AD0A-E4A2B15A4853}"/>
              </a:ext>
            </a:extLst>
          </p:cNvPr>
          <p:cNvSpPr/>
          <p:nvPr/>
        </p:nvSpPr>
        <p:spPr>
          <a:xfrm>
            <a:off x="1441035" y="3884685"/>
            <a:ext cx="9309930" cy="54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F50819-BF51-45EE-90C6-36521C8FDA86}"/>
              </a:ext>
            </a:extLst>
          </p:cNvPr>
          <p:cNvSpPr/>
          <p:nvPr/>
        </p:nvSpPr>
        <p:spPr>
          <a:xfrm>
            <a:off x="10035151" y="3773579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2E9B5C-68E7-4D87-8673-D6F9CB143C58}"/>
              </a:ext>
            </a:extLst>
          </p:cNvPr>
          <p:cNvSpPr/>
          <p:nvPr/>
        </p:nvSpPr>
        <p:spPr>
          <a:xfrm>
            <a:off x="2898980" y="3741135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A6CFB2-A0FB-40C6-9923-80CF26F5FF8F}"/>
              </a:ext>
            </a:extLst>
          </p:cNvPr>
          <p:cNvSpPr/>
          <p:nvPr/>
        </p:nvSpPr>
        <p:spPr>
          <a:xfrm>
            <a:off x="4883913" y="3741134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2FF809-AD74-4478-A351-96F42232B37D}"/>
              </a:ext>
            </a:extLst>
          </p:cNvPr>
          <p:cNvSpPr/>
          <p:nvPr/>
        </p:nvSpPr>
        <p:spPr>
          <a:xfrm>
            <a:off x="6868847" y="3741135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62B72D-3B22-4755-9032-02B97237A996}"/>
              </a:ext>
            </a:extLst>
          </p:cNvPr>
          <p:cNvSpPr/>
          <p:nvPr/>
        </p:nvSpPr>
        <p:spPr>
          <a:xfrm>
            <a:off x="8358620" y="2294373"/>
            <a:ext cx="2917578" cy="54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19A132-7905-4E25-9177-36632D03C2D1}"/>
              </a:ext>
            </a:extLst>
          </p:cNvPr>
          <p:cNvSpPr/>
          <p:nvPr/>
        </p:nvSpPr>
        <p:spPr>
          <a:xfrm>
            <a:off x="10763827" y="2150823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B08D1-799D-4F5E-A810-D24DC7F6338E}"/>
              </a:ext>
            </a:extLst>
          </p:cNvPr>
          <p:cNvSpPr txBox="1"/>
          <p:nvPr/>
        </p:nvSpPr>
        <p:spPr>
          <a:xfrm rot="3277277">
            <a:off x="3043448" y="5231407"/>
            <a:ext cx="211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1C17F-88EF-4264-8120-284E50EFB13B}"/>
              </a:ext>
            </a:extLst>
          </p:cNvPr>
          <p:cNvSpPr txBox="1"/>
          <p:nvPr/>
        </p:nvSpPr>
        <p:spPr>
          <a:xfrm rot="3277277">
            <a:off x="5025694" y="5107274"/>
            <a:ext cx="2116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Technical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282E6F-0F74-4AC9-8F37-49572F404BE0}"/>
              </a:ext>
            </a:extLst>
          </p:cNvPr>
          <p:cNvSpPr txBox="1"/>
          <p:nvPr/>
        </p:nvSpPr>
        <p:spPr>
          <a:xfrm rot="3277277">
            <a:off x="7039644" y="5153656"/>
            <a:ext cx="2116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Engineering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6C2A70-D9D9-4FCA-91F7-FFF2EA08562A}"/>
              </a:ext>
            </a:extLst>
          </p:cNvPr>
          <p:cNvSpPr txBox="1"/>
          <p:nvPr/>
        </p:nvSpPr>
        <p:spPr>
          <a:xfrm rot="3277277">
            <a:off x="10107972" y="5153656"/>
            <a:ext cx="2116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Moving Forward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8591EC-5DA8-424E-9C4E-98DCFA9D717C}"/>
              </a:ext>
            </a:extLst>
          </p:cNvPr>
          <p:cNvSpPr/>
          <p:nvPr/>
        </p:nvSpPr>
        <p:spPr>
          <a:xfrm>
            <a:off x="8227528" y="2150823"/>
            <a:ext cx="803563" cy="83127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00C31-F2FC-4380-A4C0-A8511DDE3D74}"/>
              </a:ext>
            </a:extLst>
          </p:cNvPr>
          <p:cNvSpPr txBox="1"/>
          <p:nvPr/>
        </p:nvSpPr>
        <p:spPr>
          <a:xfrm rot="18581316">
            <a:off x="8448288" y="1141615"/>
            <a:ext cx="190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Modeling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BA953-7C87-4EA3-9BA7-91830377893E}"/>
              </a:ext>
            </a:extLst>
          </p:cNvPr>
          <p:cNvSpPr txBox="1"/>
          <p:nvPr/>
        </p:nvSpPr>
        <p:spPr>
          <a:xfrm rot="18581316">
            <a:off x="10956379" y="1162910"/>
            <a:ext cx="190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Demo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4C95D4-FFDC-4095-A29F-545F28343D80}"/>
              </a:ext>
            </a:extLst>
          </p:cNvPr>
          <p:cNvSpPr/>
          <p:nvPr/>
        </p:nvSpPr>
        <p:spPr>
          <a:xfrm>
            <a:off x="10231192" y="3983475"/>
            <a:ext cx="411480" cy="411480"/>
          </a:xfrm>
          <a:prstGeom prst="ellipse">
            <a:avLst/>
          </a:prstGeom>
          <a:solidFill>
            <a:srgbClr val="00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  <a:endParaRPr lang="en-US" sz="3600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292BFF-8D67-421F-93A7-40B69C905E5E}"/>
              </a:ext>
            </a:extLst>
          </p:cNvPr>
          <p:cNvSpPr/>
          <p:nvPr/>
        </p:nvSpPr>
        <p:spPr>
          <a:xfrm>
            <a:off x="7064888" y="3951030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sz="36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65A8B-5807-4451-85F4-9B56A4472E6C}"/>
              </a:ext>
            </a:extLst>
          </p:cNvPr>
          <p:cNvSpPr/>
          <p:nvPr/>
        </p:nvSpPr>
        <p:spPr>
          <a:xfrm>
            <a:off x="5080500" y="3939720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sz="3600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85A0B0-C36E-453A-86C0-6EB11A81D409}"/>
              </a:ext>
            </a:extLst>
          </p:cNvPr>
          <p:cNvSpPr/>
          <p:nvPr/>
        </p:nvSpPr>
        <p:spPr>
          <a:xfrm>
            <a:off x="3100375" y="393945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en-US" sz="36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267FFE-E8D3-4571-9CA3-A03CA3960285}"/>
              </a:ext>
            </a:extLst>
          </p:cNvPr>
          <p:cNvSpPr/>
          <p:nvPr/>
        </p:nvSpPr>
        <p:spPr>
          <a:xfrm>
            <a:off x="8425620" y="2360719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</a:t>
            </a:r>
            <a:endParaRPr lang="en-US" sz="36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567C917-B138-4A99-BA60-A3DE1F42FE5C}"/>
              </a:ext>
            </a:extLst>
          </p:cNvPr>
          <p:cNvSpPr/>
          <p:nvPr/>
        </p:nvSpPr>
        <p:spPr>
          <a:xfrm>
            <a:off x="10959868" y="2372538"/>
            <a:ext cx="411480" cy="4114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9213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Overall Architecture</a:t>
            </a:r>
            <a:endParaRPr lang="en-US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20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D2F92-3A30-4C58-908C-8FA50D2D5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8496" y="1716465"/>
            <a:ext cx="5775007" cy="4842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C82880-078B-4D29-9159-CC4CCE7EC7D3}"/>
              </a:ext>
            </a:extLst>
          </p:cNvPr>
          <p:cNvSpPr/>
          <p:nvPr/>
        </p:nvSpPr>
        <p:spPr>
          <a:xfrm>
            <a:off x="1007293" y="3573389"/>
            <a:ext cx="20711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Movement/Central Circuit</a:t>
            </a:r>
          </a:p>
        </p:txBody>
      </p:sp>
    </p:spTree>
    <p:extLst>
      <p:ext uri="{BB962C8B-B14F-4D97-AF65-F5344CB8AC3E}">
        <p14:creationId xmlns:p14="http://schemas.microsoft.com/office/powerpoint/2010/main" val="328627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Usage</a:t>
            </a:r>
            <a:endParaRPr lang="en-US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1" y="1777927"/>
            <a:ext cx="10197869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Adjust speed and direction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Trigger evasion (and return to tracks)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Vehicle does not allow you to hit obstacles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Choose if measurement is on or off, and which measurements are taken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Possible outputs: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Timestamp, Odometry, Individual Distances, Gauge, roll angle, Calculated crosslevel</a:t>
            </a:r>
            <a:endParaRPr lang="en-US" sz="2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Ability to toggle between two modes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Measurements triggered by odometry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b="1" dirty="0"/>
              <a:t>Press button to request measurement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173FB1-4930-4BE0-BD4B-46402086D90D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4295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Finalized Motor Analysis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509715-572E-4AD9-87A3-411D7338FB07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22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E05BE-FD76-4253-BB20-ADAAF56CAC78}"/>
              </a:ext>
            </a:extLst>
          </p:cNvPr>
          <p:cNvSpPr/>
          <p:nvPr/>
        </p:nvSpPr>
        <p:spPr>
          <a:xfrm>
            <a:off x="683491" y="1777925"/>
            <a:ext cx="615164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Future Testing Considerations: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Run unloaded tests on each motor with multimeter (find values such as internal resistance)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Inclined track with appropriately weighted vehicle to test configuration with four motors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Run motors with 18 Ah battery to confirm calculated range of ~40 miles (4 hours of running at 10 mph) before recharge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2B843-3587-4A00-A682-FA84BBB2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658" y="1300804"/>
            <a:ext cx="4087342" cy="3799388"/>
          </a:xfrm>
          <a:prstGeom prst="rect">
            <a:avLst/>
          </a:prstGeom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2E7ECFB9-5563-42C8-BA7B-89F3E51F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75" b="90000" l="625" r="90000">
                        <a14:foregroundMark x1="10625" y1="62250" x2="6000" y2="61625"/>
                        <a14:foregroundMark x1="5375" y1="14250" x2="15375" y2="5375"/>
                        <a14:foregroundMark x1="11250" y1="2375" x2="19000" y2="2375"/>
                        <a14:foregroundMark x1="625" y1="16750" x2="625" y2="17000"/>
                        <a14:backgroundMark x1="22500" y1="69875" x2="22500" y2="69875"/>
                        <a14:backgroundMark x1="19375" y1="67500" x2="25000" y2="7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38" y="5195915"/>
            <a:ext cx="1480593" cy="148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9A2818-6252-49DB-AD41-661DE34E2867}"/>
              </a:ext>
            </a:extLst>
          </p:cNvPr>
          <p:cNvSpPr/>
          <p:nvPr/>
        </p:nvSpPr>
        <p:spPr>
          <a:xfrm>
            <a:off x="9163038" y="640289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25.2V18AH</a:t>
            </a:r>
          </a:p>
        </p:txBody>
      </p:sp>
    </p:spTree>
    <p:extLst>
      <p:ext uri="{BB962C8B-B14F-4D97-AF65-F5344CB8AC3E}">
        <p14:creationId xmlns:p14="http://schemas.microsoft.com/office/powerpoint/2010/main" val="38383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Engineering Design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F8BBB5-4D0F-4338-92D7-9D767EC7BDBF}"/>
              </a:ext>
            </a:extLst>
          </p:cNvPr>
          <p:cNvSpPr/>
          <p:nvPr/>
        </p:nvSpPr>
        <p:spPr>
          <a:xfrm>
            <a:off x="835890" y="2638422"/>
            <a:ext cx="1600200" cy="16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3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177271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5398925" cy="899686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Beta Prototype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A45D04-2A53-4ED2-9DCB-CD6692A39C03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24</a:t>
            </a:r>
            <a:endParaRPr lang="en-US" sz="2000" b="1" dirty="0"/>
          </a:p>
        </p:txBody>
      </p:sp>
      <p:pic>
        <p:nvPicPr>
          <p:cNvPr id="6" name="Picture 5" descr="A picture containing toy, table&#10;&#10;Description automatically generated">
            <a:extLst>
              <a:ext uri="{FF2B5EF4-FFF2-40B4-BE49-F238E27FC236}">
                <a16:creationId xmlns:a16="http://schemas.microsoft.com/office/drawing/2014/main" id="{C9F2BC0B-8E17-46D7-A3D6-6FD2ACCD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831" y="1645910"/>
            <a:ext cx="7318219" cy="4206431"/>
          </a:xfrm>
          <a:prstGeom prst="rect">
            <a:avLst/>
          </a:prstGeom>
        </p:spPr>
      </p:pic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B0DC706B-20CE-4AAB-AE04-06ACE497A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" r="2525"/>
          <a:stretch/>
        </p:blipFill>
        <p:spPr>
          <a:xfrm>
            <a:off x="247495" y="2195645"/>
            <a:ext cx="4104640" cy="31069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8BA370-623E-4E7A-9635-3B3BFC5F0ADD}"/>
              </a:ext>
            </a:extLst>
          </p:cNvPr>
          <p:cNvCxnSpPr>
            <a:cxnSpLocks/>
          </p:cNvCxnSpPr>
          <p:nvPr/>
        </p:nvCxnSpPr>
        <p:spPr>
          <a:xfrm>
            <a:off x="4371185" y="3749125"/>
            <a:ext cx="413696" cy="1"/>
          </a:xfrm>
          <a:prstGeom prst="straightConnector1">
            <a:avLst/>
          </a:prstGeom>
          <a:ln w="57150">
            <a:solidFill>
              <a:srgbClr val="EE3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48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4527705" cy="911120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Front 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21AB52-06AA-4C4B-97D6-D8D13723AD57}"/>
              </a:ext>
            </a:extLst>
          </p:cNvPr>
          <p:cNvSpPr/>
          <p:nvPr/>
        </p:nvSpPr>
        <p:spPr>
          <a:xfrm>
            <a:off x="11315545" y="6121202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25</a:t>
            </a:r>
            <a:endParaRPr lang="en-US" sz="2000" b="1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7C326B5-E758-494D-9C85-08EA6972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940"/>
            <a:ext cx="12192000" cy="408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44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3102981" cy="1615972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Top 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C08CB6-409F-4B18-B6F5-0A3006820BA2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26</a:t>
            </a:r>
            <a:endParaRPr lang="en-US" sz="2000" b="1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31ED7E3-DF7E-404C-B644-C120ECDF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862" y="0"/>
            <a:ext cx="7340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4527705" cy="911120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Side View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21AB52-06AA-4C4B-97D6-D8D13723AD57}"/>
              </a:ext>
            </a:extLst>
          </p:cNvPr>
          <p:cNvSpPr/>
          <p:nvPr/>
        </p:nvSpPr>
        <p:spPr>
          <a:xfrm>
            <a:off x="1131554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27</a:t>
            </a:r>
            <a:endParaRPr lang="en-US" sz="2000" b="1" dirty="0"/>
          </a:p>
        </p:txBody>
      </p:sp>
      <p:pic>
        <p:nvPicPr>
          <p:cNvPr id="6" name="Picture 5" descr="A picture containing white&#10;&#10;Description automatically generated">
            <a:extLst>
              <a:ext uri="{FF2B5EF4-FFF2-40B4-BE49-F238E27FC236}">
                <a16:creationId xmlns:a16="http://schemas.microsoft.com/office/drawing/2014/main" id="{BB3A1CAC-6C85-4DFE-8325-3B41B71B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2" b="6835"/>
          <a:stretch/>
        </p:blipFill>
        <p:spPr>
          <a:xfrm>
            <a:off x="0" y="1746256"/>
            <a:ext cx="12192000" cy="40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0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4337205" cy="860319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Landing Legs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A3E97-526C-47B8-9284-7E90BF060254}"/>
              </a:ext>
            </a:extLst>
          </p:cNvPr>
          <p:cNvSpPr/>
          <p:nvPr/>
        </p:nvSpPr>
        <p:spPr>
          <a:xfrm>
            <a:off x="11315545" y="6111776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28</a:t>
            </a:r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2E640A-8AA3-4039-80DA-3E6D22F2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60" y="2519165"/>
            <a:ext cx="6674040" cy="2492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31458-C599-40B6-94B2-F6BFB55C7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1" t="4014" r="7719" b="4833"/>
          <a:stretch/>
        </p:blipFill>
        <p:spPr>
          <a:xfrm>
            <a:off x="380999" y="1924050"/>
            <a:ext cx="4762501" cy="3682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9930E8-01B5-423F-8319-15B5E78A5805}"/>
              </a:ext>
            </a:extLst>
          </p:cNvPr>
          <p:cNvSpPr/>
          <p:nvPr/>
        </p:nvSpPr>
        <p:spPr>
          <a:xfrm>
            <a:off x="2182603" y="5674746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Extended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5F6F8-00AF-4990-8D6B-F18FB31DB6FF}"/>
              </a:ext>
            </a:extLst>
          </p:cNvPr>
          <p:cNvSpPr/>
          <p:nvPr/>
        </p:nvSpPr>
        <p:spPr>
          <a:xfrm>
            <a:off x="8084710" y="5742444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Retracted</a:t>
            </a:r>
          </a:p>
        </p:txBody>
      </p:sp>
    </p:spTree>
    <p:extLst>
      <p:ext uri="{BB962C8B-B14F-4D97-AF65-F5344CB8AC3E}">
        <p14:creationId xmlns:p14="http://schemas.microsoft.com/office/powerpoint/2010/main" val="1078592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5398925" cy="899686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Sensor Mount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A45D04-2A53-4ED2-9DCB-CD6692A39C03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29</a:t>
            </a:r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6F491-2649-4322-A788-3F91BCBEA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61" y="1870710"/>
            <a:ext cx="5033656" cy="3783443"/>
          </a:xfrm>
          <a:prstGeom prst="rect">
            <a:avLst/>
          </a:prstGeom>
        </p:spPr>
      </p:pic>
      <p:pic>
        <p:nvPicPr>
          <p:cNvPr id="11" name="Picture 10" descr="A picture containing toy&#10;&#10;Description automatically generated">
            <a:extLst>
              <a:ext uri="{FF2B5EF4-FFF2-40B4-BE49-F238E27FC236}">
                <a16:creationId xmlns:a16="http://schemas.microsoft.com/office/drawing/2014/main" id="{1DD28865-44CB-44FF-866C-4090C099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23" y="1870709"/>
            <a:ext cx="5889640" cy="37834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F10CE2-ECC2-46F8-9A43-355B35AAD809}"/>
              </a:ext>
            </a:extLst>
          </p:cNvPr>
          <p:cNvSpPr/>
          <p:nvPr/>
        </p:nvSpPr>
        <p:spPr>
          <a:xfrm>
            <a:off x="2367311" y="573261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Extended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D917D-E8A4-4942-95E2-055EDD604B6B}"/>
              </a:ext>
            </a:extLst>
          </p:cNvPr>
          <p:cNvSpPr/>
          <p:nvPr/>
        </p:nvSpPr>
        <p:spPr>
          <a:xfrm>
            <a:off x="8167173" y="573916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Retracted</a:t>
            </a:r>
          </a:p>
        </p:txBody>
      </p:sp>
    </p:spTree>
    <p:extLst>
      <p:ext uri="{BB962C8B-B14F-4D97-AF65-F5344CB8AC3E}">
        <p14:creationId xmlns:p14="http://schemas.microsoft.com/office/powerpoint/2010/main" val="152318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F8BBB5-4D0F-4338-92D7-9D767EC7BDBF}"/>
              </a:ext>
            </a:extLst>
          </p:cNvPr>
          <p:cNvSpPr/>
          <p:nvPr/>
        </p:nvSpPr>
        <p:spPr>
          <a:xfrm>
            <a:off x="835890" y="2638422"/>
            <a:ext cx="1600200" cy="160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1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3662988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5398925" cy="899686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Stress Analysis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A45D04-2A53-4ED2-9DCB-CD6692A39C03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30</a:t>
            </a:r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10CE2-ECC2-46F8-9A43-355B35AAD809}"/>
              </a:ext>
            </a:extLst>
          </p:cNvPr>
          <p:cNvSpPr/>
          <p:nvPr/>
        </p:nvSpPr>
        <p:spPr>
          <a:xfrm>
            <a:off x="2053121" y="5794271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Stress (FOS: &gt;4)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D917D-E8A4-4942-95E2-055EDD604B6B}"/>
              </a:ext>
            </a:extLst>
          </p:cNvPr>
          <p:cNvSpPr/>
          <p:nvPr/>
        </p:nvSpPr>
        <p:spPr>
          <a:xfrm>
            <a:off x="7506499" y="5824015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Displacement: ~7mm</a:t>
            </a:r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849DEC0-AA02-483E-A932-393C9B67C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57" y="1853866"/>
            <a:ext cx="4688599" cy="3816684"/>
          </a:xfrm>
          <a:prstGeom prst="rect">
            <a:avLst/>
          </a:prstGeom>
        </p:spPr>
      </p:pic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479C8AA-7AB6-4E87-93A7-AA1401F1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89" y="809928"/>
            <a:ext cx="4358009" cy="3589883"/>
          </a:xfrm>
          <a:prstGeom prst="rect">
            <a:avLst/>
          </a:prstGeom>
        </p:spPr>
      </p:pic>
      <p:pic>
        <p:nvPicPr>
          <p:cNvPr id="6" name="Picture 5" descr="A picture containing screenshot, colorful, holding, man&#10;&#10;Description automatically generated">
            <a:extLst>
              <a:ext uri="{FF2B5EF4-FFF2-40B4-BE49-F238E27FC236}">
                <a16:creationId xmlns:a16="http://schemas.microsoft.com/office/drawing/2014/main" id="{7A4F4DA5-7403-43C3-9E8A-6FF804DD1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489" y="4461507"/>
            <a:ext cx="4358009" cy="13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77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247495" y="746224"/>
            <a:ext cx="5398925" cy="899686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Retraction Demo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A45D04-2A53-4ED2-9DCB-CD6692A39C03}"/>
              </a:ext>
            </a:extLst>
          </p:cNvPr>
          <p:cNvSpPr/>
          <p:nvPr/>
        </p:nvSpPr>
        <p:spPr>
          <a:xfrm>
            <a:off x="11518668" y="62260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31</a:t>
            </a:r>
            <a:endParaRPr lang="en-US" sz="2000" b="1" dirty="0"/>
          </a:p>
        </p:txBody>
      </p:sp>
      <p:pic>
        <p:nvPicPr>
          <p:cNvPr id="3" name="ASIV Retraction Sequence">
            <a:hlinkClick r:id="" action="ppaction://media"/>
            <a:extLst>
              <a:ext uri="{FF2B5EF4-FFF2-40B4-BE49-F238E27FC236}">
                <a16:creationId xmlns:a16="http://schemas.microsoft.com/office/drawing/2014/main" id="{8DCB86F4-6493-4F0A-BB5F-A4304D7CC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859"/>
          <a:stretch/>
        </p:blipFill>
        <p:spPr>
          <a:xfrm>
            <a:off x="822052" y="1604544"/>
            <a:ext cx="10624249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Moving Forward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C4019E-2B8A-4F33-9CDF-A84D478114F1}"/>
              </a:ext>
            </a:extLst>
          </p:cNvPr>
          <p:cNvSpPr/>
          <p:nvPr/>
        </p:nvSpPr>
        <p:spPr>
          <a:xfrm>
            <a:off x="835890" y="2654464"/>
            <a:ext cx="1600200" cy="1600200"/>
          </a:xfrm>
          <a:prstGeom prst="ellipse">
            <a:avLst/>
          </a:prstGeom>
          <a:solidFill>
            <a:srgbClr val="00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0684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Completed Deliverables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105829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Transition to Virtual Prototype Development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Completion of Mechanical components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CAD model, layout, and drive mechanism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Completion of Electrical Components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Circuit diagram, code, and test values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b="1" dirty="0"/>
              <a:t>Innovation Expo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CB8B4F-C2EB-40B4-BF07-33764874D173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82524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Timeline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A64D9-E0C2-441B-9ADF-0B6720C50915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34</a:t>
            </a:r>
            <a:endParaRPr lang="en-US" sz="2000" b="1"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394A4B6D-050B-47FC-95DE-DBDF1597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6138"/>
            <a:ext cx="12192000" cy="33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02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Future Plans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105829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Creation of a Physical Model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Creation of User Interface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Real World Testing and Implementation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Additional Key Track Parameter Measurements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287157-5844-4992-9875-83F2357EB8F4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11908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Lessons Learned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1058292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Hard Skills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Learned various methods of machining and manufacturing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Systems architecture and integration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Learned how to manage and maintain a budget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In depth knowledge of subway systems and trains</a:t>
            </a:r>
          </a:p>
          <a:p>
            <a:pPr lvl="1" fontAlgn="base"/>
            <a:endParaRPr lang="en-US" sz="2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b="1" dirty="0"/>
              <a:t>Soft Skills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Working with other members on a long-term project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Have a clear consensus of the ideal vision for the project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Be prepared to proudly defend our ideas and ask for help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CB8B4F-C2EB-40B4-BF07-33764874D173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8488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Lessons Learned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797DF-2EA9-4154-A00F-B198A9C03658}"/>
              </a:ext>
            </a:extLst>
          </p:cNvPr>
          <p:cNvSpPr/>
          <p:nvPr/>
        </p:nvSpPr>
        <p:spPr>
          <a:xfrm>
            <a:off x="683490" y="1880527"/>
            <a:ext cx="105829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Odometry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Interrupt vs polling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3D space geometry (Euler)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IMU functionality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Motor driving and control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Organization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Government regulations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Tools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Circuitry software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Programming libraries and IDE (more in depth)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I2C communication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CB8B4F-C2EB-40B4-BF07-33764874D173}"/>
              </a:ext>
            </a:extLst>
          </p:cNvPr>
          <p:cNvSpPr/>
          <p:nvPr/>
        </p:nvSpPr>
        <p:spPr>
          <a:xfrm>
            <a:off x="11302768" y="6111774"/>
            <a:ext cx="548640" cy="5486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37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26503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0" y="746224"/>
            <a:ext cx="10917959" cy="1892198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3388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Gantt Chart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490E0D7-A6B8-4D63-BF26-D247019EE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11"/>
          <a:stretch/>
        </p:blipFill>
        <p:spPr bwMode="auto">
          <a:xfrm>
            <a:off x="5242400" y="810204"/>
            <a:ext cx="6759100" cy="597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31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Project Overview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0" y="1880527"/>
            <a:ext cx="8755785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Autonomous vehicle to collect key track data 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More </a:t>
            </a:r>
            <a:r>
              <a:rPr lang="en-US" sz="2800" b="1" dirty="0">
                <a:solidFill>
                  <a:schemeClr val="accent3"/>
                </a:solidFill>
              </a:rPr>
              <a:t>frequent, non-intrusive</a:t>
            </a:r>
            <a:r>
              <a:rPr lang="en-US" sz="2800" b="1" dirty="0"/>
              <a:t> inspections</a:t>
            </a:r>
          </a:p>
          <a:p>
            <a:pPr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Increase subway </a:t>
            </a:r>
            <a:r>
              <a:rPr lang="en-US" sz="2800" b="1" dirty="0">
                <a:solidFill>
                  <a:schemeClr val="accent3"/>
                </a:solidFill>
              </a:rPr>
              <a:t>revenue, efficiency, and safety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421D37-4D4A-46CC-AB7C-8DCEA14F2068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14782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Gantt Chart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BA05F49-A1D5-4FBF-A3ED-79A6B650A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96"/>
          <a:stretch/>
        </p:blipFill>
        <p:spPr bwMode="auto">
          <a:xfrm>
            <a:off x="4349122" y="885924"/>
            <a:ext cx="7696129" cy="58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9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Overview - Alpha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1" y="2356217"/>
            <a:ext cx="59173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b="1" dirty="0"/>
              <a:t>Powertrain prototype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b="1" dirty="0"/>
              <a:t>Straight line testing of vehicle</a:t>
            </a:r>
          </a:p>
          <a:p>
            <a:pPr algn="just" fontAlgn="base"/>
            <a:r>
              <a:rPr lang="en-US" sz="2800" b="1" dirty="0"/>
              <a:t> 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b="1" dirty="0"/>
              <a:t>Measurement prototype </a:t>
            </a:r>
          </a:p>
          <a:p>
            <a:pPr algn="just" fontAlgn="base"/>
            <a:endParaRPr lang="en-US" sz="2800" b="1" dirty="0"/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b="1" dirty="0"/>
              <a:t>Incline testing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5AF072-2F7F-47E6-88C2-C5B9F09AB063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  <a:endParaRPr lang="en-US" sz="3600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505A37-C0B6-460F-9238-69BBE8D0E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4" r="17313" b="16011"/>
          <a:stretch/>
        </p:blipFill>
        <p:spPr bwMode="auto">
          <a:xfrm>
            <a:off x="7165393" y="1097188"/>
            <a:ext cx="4673656" cy="281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ECEF4-ADD9-49CB-9B75-2124F886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737" y="4021487"/>
            <a:ext cx="5004198" cy="17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9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Overview - Beta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1" y="2521059"/>
            <a:ext cx="54125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b="1" dirty="0"/>
              <a:t>CAD model of beta prototype</a:t>
            </a:r>
          </a:p>
          <a:p>
            <a:pPr algn="just" fontAlgn="base"/>
            <a:r>
              <a:rPr lang="en-US" sz="2800" b="1" dirty="0"/>
              <a:t> 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b="1" dirty="0"/>
              <a:t>Calculated vehicle dynamics on curved track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5AF072-2F7F-47E6-88C2-C5B9F09AB063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  <a:endParaRPr lang="en-US" sz="3600" b="1" dirty="0"/>
          </a:p>
        </p:txBody>
      </p:sp>
      <p:pic>
        <p:nvPicPr>
          <p:cNvPr id="7" name="Picture 6" descr="A picture containing toy, table&#10;&#10;Description automatically generated">
            <a:extLst>
              <a:ext uri="{FF2B5EF4-FFF2-40B4-BE49-F238E27FC236}">
                <a16:creationId xmlns:a16="http://schemas.microsoft.com/office/drawing/2014/main" id="{AC07E455-94CB-4C12-BB3D-BF1B95E0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416" y="1842615"/>
            <a:ext cx="5519885" cy="31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9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Website Design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577619" y="1691162"/>
            <a:ext cx="680743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400" b="1" dirty="0"/>
              <a:t>Worked on creating a central hub to find and share information with interested parties and Expo members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400" b="1" dirty="0"/>
              <a:t>Created a visual identity for the onTrack team and made work publicly available on the website: ontrackasiv.tk</a:t>
            </a:r>
          </a:p>
          <a:p>
            <a:pPr lvl="1" algn="just" fontAlgn="base">
              <a:buFont typeface="Arial" panose="020B0604020202020204" pitchFamily="34" charset="0"/>
              <a:buChar char="•"/>
            </a:pPr>
            <a:r>
              <a:rPr lang="en-US" sz="2400" b="1" dirty="0"/>
              <a:t>Allows for a visual element to our project and all the work we have done to be shared with future employers or on our resume.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5AF072-2F7F-47E6-88C2-C5B9F09AB063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  <a:endParaRPr lang="en-US" sz="3600" b="1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A3AB110-AF03-4EAB-A1BE-8147C8A57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138736"/>
            <a:ext cx="4310149" cy="458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9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Website Design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577619" y="1691162"/>
            <a:ext cx="68074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400" b="1" dirty="0"/>
              <a:t>Custom-built mobile-friendly design in CSS and HTML to differentiate ourselves from the rest of the groups that built with pre-made google sites templates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5AF072-2F7F-47E6-88C2-C5B9F09AB063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8</a:t>
            </a:r>
            <a:endParaRPr lang="en-US" sz="3600" b="1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0D4B09AD-DA06-45CA-9401-F053EFA9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0"/>
            <a:ext cx="358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3A2DDCC3-34C5-4AC9-B50A-61CAD1E8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56" y="3390172"/>
            <a:ext cx="6683375" cy="317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7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7A3A5B-47E9-4F97-81B3-4EF74E058743}"/>
              </a:ext>
            </a:extLst>
          </p:cNvPr>
          <p:cNvCxnSpPr>
            <a:cxnSpLocks/>
          </p:cNvCxnSpPr>
          <p:nvPr/>
        </p:nvCxnSpPr>
        <p:spPr>
          <a:xfrm>
            <a:off x="-75501" y="746224"/>
            <a:ext cx="124193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6091E542-9804-4925-8627-13D2B22868D2}"/>
              </a:ext>
            </a:extLst>
          </p:cNvPr>
          <p:cNvSpPr txBox="1">
            <a:spLocks/>
          </p:cNvSpPr>
          <p:nvPr/>
        </p:nvSpPr>
        <p:spPr>
          <a:xfrm>
            <a:off x="683491" y="746224"/>
            <a:ext cx="10825018" cy="1134303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Website Design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E06EB-A53E-4EED-83A1-EE2130913D99}"/>
              </a:ext>
            </a:extLst>
          </p:cNvPr>
          <p:cNvSpPr/>
          <p:nvPr/>
        </p:nvSpPr>
        <p:spPr>
          <a:xfrm>
            <a:off x="683491" y="2212843"/>
            <a:ext cx="47500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400" b="1" dirty="0"/>
              <a:t>GitHub hosted file system to allow the group to upload and link to technical documents within the site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400" b="1" dirty="0"/>
              <a:t>Updated regularly to keep up with work done on reports and presentations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5AF072-2F7F-47E6-88C2-C5B9F09AB063}"/>
              </a:ext>
            </a:extLst>
          </p:cNvPr>
          <p:cNvSpPr/>
          <p:nvPr/>
        </p:nvSpPr>
        <p:spPr>
          <a:xfrm>
            <a:off x="11302769" y="6111774"/>
            <a:ext cx="411480" cy="4114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9</a:t>
            </a:r>
            <a:endParaRPr lang="en-US" sz="36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6E3A9EE-0CCD-45D6-BB8D-71C18AB1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744" y="1391606"/>
            <a:ext cx="5026025" cy="450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42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ysClr val="windowText" lastClr="000000"/>
      </a:dk1>
      <a:lt1>
        <a:sysClr val="window" lastClr="FFFFFF"/>
      </a:lt1>
      <a:dk2>
        <a:srgbClr val="212121"/>
      </a:dk2>
      <a:lt2>
        <a:srgbClr val="808183"/>
      </a:lt2>
      <a:accent1>
        <a:srgbClr val="000000"/>
      </a:accent1>
      <a:accent2>
        <a:srgbClr val="0039A6"/>
      </a:accent2>
      <a:accent3>
        <a:srgbClr val="6CBE45"/>
      </a:accent3>
      <a:accent4>
        <a:srgbClr val="FCCC0A"/>
      </a:accent4>
      <a:accent5>
        <a:srgbClr val="FF6319"/>
      </a:accent5>
      <a:accent6>
        <a:srgbClr val="EE352E"/>
      </a:accent6>
      <a:hlink>
        <a:srgbClr val="8F8F8F"/>
      </a:hlink>
      <a:folHlink>
        <a:srgbClr val="A5A5A5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2EAEE284169A4095A2F81DAB252EBE" ma:contentTypeVersion="9" ma:contentTypeDescription="Create a new document." ma:contentTypeScope="" ma:versionID="4a33587c2427468ef3634e97cb161b16">
  <xsd:schema xmlns:xsd="http://www.w3.org/2001/XMLSchema" xmlns:xs="http://www.w3.org/2001/XMLSchema" xmlns:p="http://schemas.microsoft.com/office/2006/metadata/properties" xmlns:ns3="b6bb34d1-d6fe-4de7-8844-d80f2527846b" xmlns:ns4="226bfb33-1ed6-45e6-a1fb-57696fbf5fd9" targetNamespace="http://schemas.microsoft.com/office/2006/metadata/properties" ma:root="true" ma:fieldsID="7e7b45b3706b10fee59b802b9ad5aabb" ns3:_="" ns4:_="">
    <xsd:import namespace="b6bb34d1-d6fe-4de7-8844-d80f2527846b"/>
    <xsd:import namespace="226bfb33-1ed6-45e6-a1fb-57696fbf5fd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b34d1-d6fe-4de7-8844-d80f252784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bfb33-1ed6-45e6-a1fb-57696fbf5f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6685E9-D542-49A9-B3FD-48D06A625D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b34d1-d6fe-4de7-8844-d80f2527846b"/>
    <ds:schemaRef ds:uri="226bfb33-1ed6-45e6-a1fb-57696fbf5f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F4A21B-80B9-40F1-8308-E0B7F0FE0B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E96646-423E-4354-94C2-1A28227BF075}">
  <ds:schemaRefs>
    <ds:schemaRef ds:uri="http://www.w3.org/XML/1998/namespace"/>
    <ds:schemaRef ds:uri="226bfb33-1ed6-45e6-a1fb-57696fbf5fd9"/>
    <ds:schemaRef ds:uri="b6bb34d1-d6fe-4de7-8844-d80f2527846b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Quotable design</Template>
  <TotalTime>0</TotalTime>
  <Words>920</Words>
  <Application>Microsoft Office PowerPoint</Application>
  <PresentationFormat>Widescreen</PresentationFormat>
  <Paragraphs>200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Helvetica</vt:lpstr>
      <vt:lpstr>Wingdings 2</vt:lpstr>
      <vt:lpstr>Quotable</vt:lpstr>
      <vt:lpstr>Autonomous Subway Inspection Vehicle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2020-02-27T05:31:32Z</dcterms:created>
  <dcterms:modified xsi:type="dcterms:W3CDTF">2020-05-07T16:57:10Z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0x010100F92EAEE284169A4095A2F81DAB252EBE</vt:lpwstr>
  </property>
</Properties>
</file>